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 Semi-Bold" charset="1" panose="00000700000000000000"/>
      <p:regular r:id="rId23"/>
    </p:embeddedFont>
    <p:embeddedFont>
      <p:font typeface="Montserrat Medium" charset="1" panose="00000600000000000000"/>
      <p:regular r:id="rId24"/>
    </p:embeddedFont>
    <p:embeddedFont>
      <p:font typeface="Arial MT Pro Bold" charset="1" panose="020B0802020202020204"/>
      <p:regular r:id="rId25"/>
    </p:embeddedFont>
    <p:embeddedFont>
      <p:font typeface="Arial MT Pro" charset="1" panose="020B0502020202020204"/>
      <p:regular r:id="rId26"/>
    </p:embeddedFont>
    <p:embeddedFont>
      <p:font typeface="Poppins Italic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61682" y="5770183"/>
            <a:ext cx="738231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400000">
            <a:off x="9260812" y="1766942"/>
            <a:ext cx="11301259" cy="6753117"/>
          </a:xfrm>
          <a:custGeom>
            <a:avLst/>
            <a:gdLst/>
            <a:ahLst/>
            <a:cxnLst/>
            <a:rect r="r" b="b" t="t" l="l"/>
            <a:pathLst>
              <a:path h="6753117" w="11301259">
                <a:moveTo>
                  <a:pt x="0" y="0"/>
                </a:moveTo>
                <a:lnTo>
                  <a:pt x="11301259" y="0"/>
                </a:lnTo>
                <a:lnTo>
                  <a:pt x="11301259" y="6753116"/>
                </a:lnTo>
                <a:lnTo>
                  <a:pt x="0" y="67531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045" t="0" r="-704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25721" y="2168769"/>
            <a:ext cx="8654901" cy="3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79"/>
              </a:lnSpc>
              <a:spcBef>
                <a:spcPct val="0"/>
              </a:spcBef>
            </a:pPr>
            <a:r>
              <a:rPr lang="en-US" sz="59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 Bug Prediction Using Supervised Machine Learning 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721" y="6274480"/>
            <a:ext cx="10283348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 Nirmani Wettasinghe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Index No: s16176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 No:2021s19028</a:t>
            </a: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Course: MS 4016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82075" y="9277727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37913" y="2577996"/>
            <a:ext cx="1173824" cy="11738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F4C7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|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37913" y="4406500"/>
            <a:ext cx="1173824" cy="11738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63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||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996067" y="2138045"/>
            <a:ext cx="8727577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Dimensional Metrics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Number of Byte-code Instructions (NBI), Number of Classes (NOC), Number of Methods (NOM), Instructions per Method (IPM)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37913" y="6300802"/>
            <a:ext cx="1173824" cy="117382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E7AC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|||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560902" y="-6159701"/>
            <a:ext cx="7954360" cy="79543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2520772" y="-6159701"/>
            <a:ext cx="7954360" cy="795436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16666" t="0" r="-16666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259300" y="1863211"/>
            <a:ext cx="464345" cy="46434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217" y="9726135"/>
            <a:ext cx="464345" cy="46434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537913" y="8202662"/>
            <a:ext cx="1173824" cy="11738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59BD8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  <a:r>
                <a:rPr lang="en-US" sz="20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|V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93562" y="5931686"/>
            <a:ext cx="6362662" cy="3575482"/>
          </a:xfrm>
          <a:custGeom>
            <a:avLst/>
            <a:gdLst/>
            <a:ahLst/>
            <a:cxnLst/>
            <a:rect r="r" b="b" t="t" l="l"/>
            <a:pathLst>
              <a:path h="3575482" w="6362662">
                <a:moveTo>
                  <a:pt x="0" y="0"/>
                </a:moveTo>
                <a:lnTo>
                  <a:pt x="6362661" y="0"/>
                </a:lnTo>
                <a:lnTo>
                  <a:pt x="6362661" y="3575481"/>
                </a:lnTo>
                <a:lnTo>
                  <a:pt x="0" y="357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043" r="0" b="-30187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85800" y="102798"/>
            <a:ext cx="9043379" cy="1087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49"/>
              </a:lnSpc>
            </a:pPr>
            <a:r>
              <a:rPr lang="en-US" sz="56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Selecting Data Sets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39290" y="4343097"/>
            <a:ext cx="8452182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Complexity Metrics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Cyclomatic Complexity (CC), Weighted Methods per Class (WMC)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104915" y="8283864"/>
            <a:ext cx="8618730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Android Metrics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capture mobile-specific errors: BSMC, WKL, LOCL, GPS, XML, NTO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96067" y="6149706"/>
            <a:ext cx="8727577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Object-Oriented Metrics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measure quality, cohesion, and coupling:NOCH, DIT, LCOM, CBO, PPIV, APD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7115" y="1587740"/>
            <a:ext cx="6509109" cy="422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9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Tools &amp; Source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Tools: Python (prim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ary), SPSS (alternative)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Projects: 15 Java &amp; Python projects from GitHub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Method: Matched known/fixed bugs with source code elements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8143875" y="1458999"/>
            <a:ext cx="7727130" cy="586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49"/>
              </a:lnSpc>
            </a:pPr>
            <a:r>
              <a:rPr lang="en-US" sz="30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Sof</a:t>
            </a:r>
            <a:r>
              <a:rPr lang="en-US" sz="30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tw</a:t>
            </a:r>
            <a:r>
              <a:rPr lang="en-US" sz="30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are Metrics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82075" y="9553183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195" y="1028700"/>
            <a:ext cx="4748600" cy="8229600"/>
            <a:chOff x="0" y="0"/>
            <a:chExt cx="46899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998" cy="812800"/>
            </a:xfrm>
            <a:custGeom>
              <a:avLst/>
              <a:gdLst/>
              <a:ahLst/>
              <a:cxnLst/>
              <a:rect r="r" b="b" t="t" l="l"/>
              <a:pathLst>
                <a:path h="812800" w="468998">
                  <a:moveTo>
                    <a:pt x="37498" y="0"/>
                  </a:moveTo>
                  <a:lnTo>
                    <a:pt x="431499" y="0"/>
                  </a:lnTo>
                  <a:cubicBezTo>
                    <a:pt x="441444" y="0"/>
                    <a:pt x="450982" y="3951"/>
                    <a:pt x="458015" y="10983"/>
                  </a:cubicBezTo>
                  <a:cubicBezTo>
                    <a:pt x="465047" y="18015"/>
                    <a:pt x="468998" y="27553"/>
                    <a:pt x="468998" y="37498"/>
                  </a:cubicBezTo>
                  <a:lnTo>
                    <a:pt x="468998" y="775302"/>
                  </a:lnTo>
                  <a:cubicBezTo>
                    <a:pt x="468998" y="785247"/>
                    <a:pt x="465047" y="794785"/>
                    <a:pt x="458015" y="801817"/>
                  </a:cubicBezTo>
                  <a:cubicBezTo>
                    <a:pt x="450982" y="808849"/>
                    <a:pt x="441444" y="812800"/>
                    <a:pt x="431499" y="812800"/>
                  </a:cubicBezTo>
                  <a:lnTo>
                    <a:pt x="37498" y="812800"/>
                  </a:lnTo>
                  <a:cubicBezTo>
                    <a:pt x="27553" y="812800"/>
                    <a:pt x="18015" y="808849"/>
                    <a:pt x="10983" y="801817"/>
                  </a:cubicBezTo>
                  <a:cubicBezTo>
                    <a:pt x="3951" y="794785"/>
                    <a:pt x="0" y="785247"/>
                    <a:pt x="0" y="775302"/>
                  </a:cubicBezTo>
                  <a:lnTo>
                    <a:pt x="0" y="37498"/>
                  </a:lnTo>
                  <a:cubicBezTo>
                    <a:pt x="0" y="27553"/>
                    <a:pt x="3951" y="18015"/>
                    <a:pt x="10983" y="10983"/>
                  </a:cubicBezTo>
                  <a:cubicBezTo>
                    <a:pt x="18015" y="3951"/>
                    <a:pt x="27553" y="0"/>
                    <a:pt x="37498" y="0"/>
                  </a:cubicBezTo>
                  <a:close/>
                </a:path>
              </a:pathLst>
            </a:custGeom>
            <a:blipFill>
              <a:blip r:embed="rId2"/>
              <a:stretch>
                <a:fillRect l="-95116" t="0" r="-58347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7486361" y="8345496"/>
            <a:ext cx="11052301" cy="1397663"/>
            <a:chOff x="0" y="0"/>
            <a:chExt cx="2910894" cy="3681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0894" cy="368109"/>
            </a:xfrm>
            <a:custGeom>
              <a:avLst/>
              <a:gdLst/>
              <a:ahLst/>
              <a:cxnLst/>
              <a:rect r="r" b="b" t="t" l="l"/>
              <a:pathLst>
                <a:path h="368109" w="2910894">
                  <a:moveTo>
                    <a:pt x="37826" y="0"/>
                  </a:moveTo>
                  <a:lnTo>
                    <a:pt x="2873068" y="0"/>
                  </a:lnTo>
                  <a:cubicBezTo>
                    <a:pt x="2893959" y="0"/>
                    <a:pt x="2910894" y="16935"/>
                    <a:pt x="2910894" y="37826"/>
                  </a:cubicBezTo>
                  <a:lnTo>
                    <a:pt x="2910894" y="330283"/>
                  </a:lnTo>
                  <a:cubicBezTo>
                    <a:pt x="2910894" y="351174"/>
                    <a:pt x="2893959" y="368109"/>
                    <a:pt x="2873068" y="368109"/>
                  </a:cubicBezTo>
                  <a:lnTo>
                    <a:pt x="37826" y="368109"/>
                  </a:lnTo>
                  <a:cubicBezTo>
                    <a:pt x="27794" y="368109"/>
                    <a:pt x="18173" y="364124"/>
                    <a:pt x="11079" y="357030"/>
                  </a:cubicBezTo>
                  <a:cubicBezTo>
                    <a:pt x="3985" y="349936"/>
                    <a:pt x="0" y="340315"/>
                    <a:pt x="0" y="330283"/>
                  </a:cubicBezTo>
                  <a:lnTo>
                    <a:pt x="0" y="37826"/>
                  </a:lnTo>
                  <a:cubicBezTo>
                    <a:pt x="0" y="16935"/>
                    <a:pt x="16935" y="0"/>
                    <a:pt x="378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2910894" cy="4728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159967" y="1298901"/>
            <a:ext cx="12961746" cy="680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clean and prepare raw data for accurate model training and prediction.</a:t>
            </a: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🧩 Data Collection &amp; Merging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– Combine datasets from multiple   projects (e.g., GitHub repositories).</a:t>
            </a: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🧹 Null Value Treatment 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– Handle missing values appropriately.</a:t>
            </a: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🚫 Outlier &amp; Garbage Removal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– Eliminate invalid or extreme values.</a:t>
            </a: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🔤 Text Processing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–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Stop-word removal: “the,” “is,” “and” that don’t add meaning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Stemming and Lemmatization: , basic form, Change words to their root meaning  (e.g., “better” → “good”),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Tokenization &amp; POS tagging: splits text into words, and tells the type of each word (like noun or verb).</a:t>
            </a:r>
          </a:p>
          <a:p>
            <a:pPr algn="l">
              <a:lnSpc>
                <a:spcPts val="4199"/>
              </a:lnSpc>
            </a:pPr>
            <a:r>
              <a:rPr lang="en-US" sz="2799" b="true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⚖️ Balancing Data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– Convert imbalanced data to balanced using SMOTE (Synthetic Minority Over-sampling Technique).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6254" y="347126"/>
            <a:ext cx="8064549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Pre-Processing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97448" y="8464464"/>
            <a:ext cx="9408761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 clean, analytical dataset with 182,962 rows and 113 columns, ready for model training.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82075" y="9553183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440">
                <a:alpha val="9098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73267" y="223460"/>
            <a:ext cx="16007325" cy="151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52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B</a:t>
            </a:r>
            <a:r>
              <a:rPr lang="en-US" sz="52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ase line model and bench mark model Accuracies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745979" y="-7216031"/>
            <a:ext cx="7954360" cy="795436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546921" y="-7186932"/>
            <a:ext cx="7954360" cy="795436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>
                <a:alphaModFix amt="13000"/>
              </a:blip>
              <a:stretch>
                <a:fillRect l="-16666" t="0" r="-1666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524101" y="1510335"/>
            <a:ext cx="464345" cy="4643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764749" y="9740828"/>
            <a:ext cx="1154539" cy="11545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aphicFrame>
        <p:nvGraphicFramePr>
          <p:cNvPr name="Table 16" id="16"/>
          <p:cNvGraphicFramePr>
            <a:graphicFrameLocks noGrp="true"/>
          </p:cNvGraphicFramePr>
          <p:nvPr/>
        </p:nvGraphicFramePr>
        <p:xfrm>
          <a:off x="673267" y="1742507"/>
          <a:ext cx="16362758" cy="7998321"/>
        </p:xfrm>
        <a:graphic>
          <a:graphicData uri="http://schemas.openxmlformats.org/drawingml/2006/table">
            <a:tbl>
              <a:tblPr/>
              <a:tblGrid>
                <a:gridCol w="4101454"/>
                <a:gridCol w="3108633"/>
                <a:gridCol w="3368814"/>
                <a:gridCol w="3108761"/>
                <a:gridCol w="2675096"/>
              </a:tblGrid>
              <a:tr h="13368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Method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84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Prediction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84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Condition Positive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84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Condition Negative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84E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84E1"/>
                    </a:solidFill>
                  </a:tcPr>
                </a:tc>
              </a:tr>
              <a:tr h="83275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Positive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7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34938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7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7F0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75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Logistic Regression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Negative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1469 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66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 Tree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Positive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31966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3074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66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 Tree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Negative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1533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96%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66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Naive Bayes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Positive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31966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3074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92%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66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Naive Bayes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Negative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1533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92%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CCAF5"/>
                    </a:solidFill>
                  </a:tcPr>
                </a:tc>
              </a:tr>
              <a:tr h="832665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Random Forest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Positive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35037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102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5F7"/>
                    </a:solidFill>
                  </a:tcPr>
                </a:tc>
              </a:tr>
              <a:tr h="83266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Random Forest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Negative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1169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303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2121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97%</a:t>
                      </a:r>
                      <a:endParaRPr lang="en-US" sz="1100"/>
                    </a:p>
                  </a:txBody>
                  <a:tcPr marL="47625" marR="47625" marT="47625" marB="4762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B5F7"/>
                    </a:solidFill>
                  </a:tcPr>
                </a:tc>
              </a:tr>
            </a:tbl>
          </a:graphicData>
        </a:graphic>
      </p:graphicFrame>
      <p:sp>
        <p:nvSpPr>
          <p:cNvPr name="TextBox 17" id="17"/>
          <p:cNvSpPr txBox="true"/>
          <p:nvPr/>
        </p:nvSpPr>
        <p:spPr>
          <a:xfrm rot="0">
            <a:off x="17582075" y="9553183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0440">
                <a:alpha val="9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  <a:r>
                <a:rPr lang="en-US" sz="2099">
                  <a:solidFill>
                    <a:srgbClr val="FFFFFF">
                      <a:alpha val="90980"/>
                    </a:srgbClr>
                  </a:solidFill>
                  <a:latin typeface="Poppins"/>
                  <a:ea typeface="Poppins"/>
                  <a:cs typeface="Poppins"/>
                  <a:sym typeface="Poppins"/>
                </a:rPr>
                <a:t>(x axis: folds, ; y axis: Accuracy)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52500" y="1662425"/>
            <a:ext cx="5436017" cy="3768707"/>
            <a:chOff x="0" y="0"/>
            <a:chExt cx="697200" cy="483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200" cy="483358"/>
            </a:xfrm>
            <a:custGeom>
              <a:avLst/>
              <a:gdLst/>
              <a:ahLst/>
              <a:cxnLst/>
              <a:rect r="r" b="b" t="t" l="l"/>
              <a:pathLst>
                <a:path h="483358" w="697200">
                  <a:moveTo>
                    <a:pt x="0" y="0"/>
                  </a:moveTo>
                  <a:lnTo>
                    <a:pt x="697200" y="0"/>
                  </a:lnTo>
                  <a:lnTo>
                    <a:pt x="697200" y="483358"/>
                  </a:lnTo>
                  <a:lnTo>
                    <a:pt x="0" y="483358"/>
                  </a:lnTo>
                  <a:close/>
                </a:path>
              </a:pathLst>
            </a:custGeom>
            <a:blipFill>
              <a:blip r:embed="rId3"/>
              <a:stretch>
                <a:fillRect l="0" t="-2469" r="0" b="-2469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815740" y="1662425"/>
            <a:ext cx="5524383" cy="3768707"/>
            <a:chOff x="0" y="0"/>
            <a:chExt cx="708534" cy="48335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8534" cy="483358"/>
            </a:xfrm>
            <a:custGeom>
              <a:avLst/>
              <a:gdLst/>
              <a:ahLst/>
              <a:cxnLst/>
              <a:rect r="r" b="b" t="t" l="l"/>
              <a:pathLst>
                <a:path h="483358" w="708534">
                  <a:moveTo>
                    <a:pt x="0" y="0"/>
                  </a:moveTo>
                  <a:lnTo>
                    <a:pt x="708534" y="0"/>
                  </a:lnTo>
                  <a:lnTo>
                    <a:pt x="708534" y="483358"/>
                  </a:lnTo>
                  <a:lnTo>
                    <a:pt x="0" y="483358"/>
                  </a:lnTo>
                  <a:close/>
                </a:path>
              </a:pathLst>
            </a:custGeom>
            <a:blipFill>
              <a:blip r:embed="rId4"/>
              <a:stretch>
                <a:fillRect l="0" t="-2060" r="0" b="-206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62870" y="1662425"/>
            <a:ext cx="4969884" cy="3670675"/>
            <a:chOff x="0" y="0"/>
            <a:chExt cx="697200" cy="514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7200" cy="514941"/>
            </a:xfrm>
            <a:custGeom>
              <a:avLst/>
              <a:gdLst/>
              <a:ahLst/>
              <a:cxnLst/>
              <a:rect r="r" b="b" t="t" l="l"/>
              <a:pathLst>
                <a:path h="514941" w="697200">
                  <a:moveTo>
                    <a:pt x="0" y="0"/>
                  </a:moveTo>
                  <a:lnTo>
                    <a:pt x="697200" y="0"/>
                  </a:lnTo>
                  <a:lnTo>
                    <a:pt x="697200" y="514941"/>
                  </a:lnTo>
                  <a:lnTo>
                    <a:pt x="0" y="514941"/>
                  </a:lnTo>
                  <a:close/>
                </a:path>
              </a:pathLst>
            </a:custGeom>
            <a:blipFill>
              <a:blip r:embed="rId5"/>
              <a:stretch>
                <a:fillRect l="0" t="-623" r="0" b="-623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7439013" y="1849780"/>
            <a:ext cx="216700" cy="2167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40566" y="4667663"/>
            <a:ext cx="249517" cy="2495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25379" y="3945472"/>
            <a:ext cx="249517" cy="24951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4545025" y="313694"/>
            <a:ext cx="1077108" cy="1078456"/>
          </a:xfrm>
          <a:custGeom>
            <a:avLst/>
            <a:gdLst/>
            <a:ahLst/>
            <a:cxnLst/>
            <a:rect r="r" b="b" t="t" l="l"/>
            <a:pathLst>
              <a:path h="1078456" w="1077108">
                <a:moveTo>
                  <a:pt x="0" y="0"/>
                </a:moveTo>
                <a:lnTo>
                  <a:pt x="1077108" y="0"/>
                </a:lnTo>
                <a:lnTo>
                  <a:pt x="1077108" y="1078455"/>
                </a:lnTo>
                <a:lnTo>
                  <a:pt x="0" y="107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48385" y="460111"/>
            <a:ext cx="9723696" cy="795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23"/>
              </a:lnSpc>
            </a:pPr>
            <a:r>
              <a:rPr lang="en-US" sz="52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Cross validation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72202" y="5345408"/>
            <a:ext cx="384993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A7D5FF"/>
                </a:solidFill>
                <a:latin typeface="Poppins Bold"/>
                <a:ea typeface="Poppins Bold"/>
                <a:cs typeface="Poppins Bold"/>
                <a:sym typeface="Poppins Bold"/>
              </a:rPr>
              <a:t>Naive Bayes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39911" y="5345408"/>
            <a:ext cx="461580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A7D5FF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 Classifier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84215" y="5345408"/>
            <a:ext cx="5013944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b="true" sz="2799">
                <a:solidFill>
                  <a:srgbClr val="A7D5FF"/>
                </a:solidFill>
                <a:latin typeface="Poppins Bold"/>
                <a:ea typeface="Poppins Bold"/>
                <a:cs typeface="Poppins Bold"/>
                <a:sym typeface="Poppins Bold"/>
              </a:rPr>
              <a:t> Logistic Regression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68201" y="6456579"/>
            <a:ext cx="14884063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10-Fold Cross Validation. (x axis: folds, ; y axis: Accuracy)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Results: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remained consistent across all folds.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Random Forest achieved the highest accuracy (~99.9%).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Model showed low variance and low bias due to better feature selection.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7582075" y="9553183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420116" y="6542230"/>
            <a:ext cx="13003475" cy="1548204"/>
            <a:chOff x="0" y="0"/>
            <a:chExt cx="3575065" cy="4256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75065" cy="425650"/>
            </a:xfrm>
            <a:custGeom>
              <a:avLst/>
              <a:gdLst/>
              <a:ahLst/>
              <a:cxnLst/>
              <a:rect r="r" b="b" t="t" l="l"/>
              <a:pathLst>
                <a:path h="425650" w="3575065">
                  <a:moveTo>
                    <a:pt x="32150" y="0"/>
                  </a:moveTo>
                  <a:lnTo>
                    <a:pt x="3542915" y="0"/>
                  </a:lnTo>
                  <a:cubicBezTo>
                    <a:pt x="3551442" y="0"/>
                    <a:pt x="3559619" y="3387"/>
                    <a:pt x="3565649" y="9417"/>
                  </a:cubicBezTo>
                  <a:cubicBezTo>
                    <a:pt x="3571678" y="15446"/>
                    <a:pt x="3575065" y="23623"/>
                    <a:pt x="3575065" y="32150"/>
                  </a:cubicBezTo>
                  <a:lnTo>
                    <a:pt x="3575065" y="393500"/>
                  </a:lnTo>
                  <a:cubicBezTo>
                    <a:pt x="3575065" y="402027"/>
                    <a:pt x="3571678" y="410204"/>
                    <a:pt x="3565649" y="416234"/>
                  </a:cubicBezTo>
                  <a:cubicBezTo>
                    <a:pt x="3559619" y="422263"/>
                    <a:pt x="3551442" y="425650"/>
                    <a:pt x="3542915" y="425650"/>
                  </a:cubicBezTo>
                  <a:lnTo>
                    <a:pt x="32150" y="425650"/>
                  </a:lnTo>
                  <a:cubicBezTo>
                    <a:pt x="23623" y="425650"/>
                    <a:pt x="15446" y="422263"/>
                    <a:pt x="9417" y="416234"/>
                  </a:cubicBezTo>
                  <a:cubicBezTo>
                    <a:pt x="3387" y="410204"/>
                    <a:pt x="0" y="402027"/>
                    <a:pt x="0" y="393500"/>
                  </a:cubicBezTo>
                  <a:lnTo>
                    <a:pt x="0" y="32150"/>
                  </a:lnTo>
                  <a:cubicBezTo>
                    <a:pt x="0" y="23623"/>
                    <a:pt x="3387" y="15446"/>
                    <a:pt x="9417" y="9417"/>
                  </a:cubicBezTo>
                  <a:cubicBezTo>
                    <a:pt x="15446" y="3387"/>
                    <a:pt x="23623" y="0"/>
                    <a:pt x="321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3575065" cy="53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1312" y="1028700"/>
            <a:ext cx="6209540" cy="8229600"/>
            <a:chOff x="0" y="0"/>
            <a:chExt cx="61328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3288" cy="812800"/>
            </a:xfrm>
            <a:custGeom>
              <a:avLst/>
              <a:gdLst/>
              <a:ahLst/>
              <a:cxnLst/>
              <a:rect r="r" b="b" t="t" l="l"/>
              <a:pathLst>
                <a:path h="812800" w="613288">
                  <a:moveTo>
                    <a:pt x="28676" y="0"/>
                  </a:moveTo>
                  <a:lnTo>
                    <a:pt x="584612" y="0"/>
                  </a:lnTo>
                  <a:cubicBezTo>
                    <a:pt x="592217" y="0"/>
                    <a:pt x="599511" y="3021"/>
                    <a:pt x="604889" y="8399"/>
                  </a:cubicBezTo>
                  <a:cubicBezTo>
                    <a:pt x="610267" y="13777"/>
                    <a:pt x="613288" y="21071"/>
                    <a:pt x="613288" y="28676"/>
                  </a:cubicBezTo>
                  <a:lnTo>
                    <a:pt x="613288" y="784124"/>
                  </a:lnTo>
                  <a:cubicBezTo>
                    <a:pt x="613288" y="799961"/>
                    <a:pt x="600449" y="812800"/>
                    <a:pt x="584612" y="812800"/>
                  </a:cubicBezTo>
                  <a:lnTo>
                    <a:pt x="28676" y="812800"/>
                  </a:lnTo>
                  <a:cubicBezTo>
                    <a:pt x="12839" y="812800"/>
                    <a:pt x="0" y="799961"/>
                    <a:pt x="0" y="784124"/>
                  </a:cubicBezTo>
                  <a:lnTo>
                    <a:pt x="0" y="28676"/>
                  </a:lnTo>
                  <a:cubicBezTo>
                    <a:pt x="0" y="12839"/>
                    <a:pt x="12839" y="0"/>
                    <a:pt x="28676" y="0"/>
                  </a:cubicBezTo>
                  <a:close/>
                </a:path>
              </a:pathLst>
            </a:custGeom>
            <a:blipFill>
              <a:blip r:embed="rId2"/>
              <a:stretch>
                <a:fillRect l="-65397" t="0" r="-4087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7270367" y="4870759"/>
            <a:ext cx="11563460" cy="1295010"/>
            <a:chOff x="0" y="0"/>
            <a:chExt cx="3045520" cy="3410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45520" cy="341073"/>
            </a:xfrm>
            <a:custGeom>
              <a:avLst/>
              <a:gdLst/>
              <a:ahLst/>
              <a:cxnLst/>
              <a:rect r="r" b="b" t="t" l="l"/>
              <a:pathLst>
                <a:path h="341073" w="3045520">
                  <a:moveTo>
                    <a:pt x="36154" y="0"/>
                  </a:moveTo>
                  <a:lnTo>
                    <a:pt x="3009367" y="0"/>
                  </a:lnTo>
                  <a:cubicBezTo>
                    <a:pt x="3018955" y="0"/>
                    <a:pt x="3028151" y="3809"/>
                    <a:pt x="3034931" y="10589"/>
                  </a:cubicBezTo>
                  <a:cubicBezTo>
                    <a:pt x="3041711" y="17369"/>
                    <a:pt x="3045520" y="26565"/>
                    <a:pt x="3045520" y="36154"/>
                  </a:cubicBezTo>
                  <a:lnTo>
                    <a:pt x="3045520" y="304919"/>
                  </a:lnTo>
                  <a:cubicBezTo>
                    <a:pt x="3045520" y="324886"/>
                    <a:pt x="3029334" y="341073"/>
                    <a:pt x="3009367" y="341073"/>
                  </a:cubicBezTo>
                  <a:lnTo>
                    <a:pt x="36154" y="341073"/>
                  </a:lnTo>
                  <a:cubicBezTo>
                    <a:pt x="16187" y="341073"/>
                    <a:pt x="0" y="324886"/>
                    <a:pt x="0" y="304919"/>
                  </a:cubicBezTo>
                  <a:lnTo>
                    <a:pt x="0" y="36154"/>
                  </a:lnTo>
                  <a:cubicBezTo>
                    <a:pt x="0" y="16187"/>
                    <a:pt x="16187" y="0"/>
                    <a:pt x="36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04775"/>
              <a:ext cx="3045520" cy="445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7270367" y="8471434"/>
            <a:ext cx="11563460" cy="1295010"/>
            <a:chOff x="0" y="0"/>
            <a:chExt cx="3045520" cy="3410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45520" cy="341073"/>
            </a:xfrm>
            <a:custGeom>
              <a:avLst/>
              <a:gdLst/>
              <a:ahLst/>
              <a:cxnLst/>
              <a:rect r="r" b="b" t="t" l="l"/>
              <a:pathLst>
                <a:path h="341073" w="3045520">
                  <a:moveTo>
                    <a:pt x="36154" y="0"/>
                  </a:moveTo>
                  <a:lnTo>
                    <a:pt x="3009367" y="0"/>
                  </a:lnTo>
                  <a:cubicBezTo>
                    <a:pt x="3018955" y="0"/>
                    <a:pt x="3028151" y="3809"/>
                    <a:pt x="3034931" y="10589"/>
                  </a:cubicBezTo>
                  <a:cubicBezTo>
                    <a:pt x="3041711" y="17369"/>
                    <a:pt x="3045520" y="26565"/>
                    <a:pt x="3045520" y="36154"/>
                  </a:cubicBezTo>
                  <a:lnTo>
                    <a:pt x="3045520" y="304919"/>
                  </a:lnTo>
                  <a:cubicBezTo>
                    <a:pt x="3045520" y="324886"/>
                    <a:pt x="3029334" y="341073"/>
                    <a:pt x="3009367" y="341073"/>
                  </a:cubicBezTo>
                  <a:lnTo>
                    <a:pt x="36154" y="341073"/>
                  </a:lnTo>
                  <a:cubicBezTo>
                    <a:pt x="16187" y="341073"/>
                    <a:pt x="0" y="324886"/>
                    <a:pt x="0" y="304919"/>
                  </a:cubicBezTo>
                  <a:lnTo>
                    <a:pt x="0" y="36154"/>
                  </a:lnTo>
                  <a:cubicBezTo>
                    <a:pt x="0" y="16187"/>
                    <a:pt x="16187" y="0"/>
                    <a:pt x="361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3045520" cy="445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150554" y="532753"/>
            <a:ext cx="11137446" cy="7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511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 and Future Directions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01673" y="1409060"/>
            <a:ext cx="10838503" cy="325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1787" indent="-310894" lvl="1">
              <a:lnSpc>
                <a:spcPts val="4319"/>
              </a:lnSpc>
              <a:buFont typeface="Arial"/>
              <a:buChar char="•"/>
            </a:pPr>
            <a:r>
              <a:rPr lang="en-US" sz="287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ML predicts software bugs early, improving development quality.</a:t>
            </a:r>
          </a:p>
          <a:p>
            <a:pPr algn="l" marL="621787" indent="-310894" lvl="1">
              <a:lnSpc>
                <a:spcPts val="4319"/>
              </a:lnSpc>
              <a:buFont typeface="Arial"/>
              <a:buChar char="•"/>
            </a:pPr>
            <a:r>
              <a:rPr lang="en-US" sz="287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Random Forest delivers high accuracy; future: ANN and forecasting.</a:t>
            </a:r>
          </a:p>
          <a:p>
            <a:pPr algn="l" marL="621787" indent="-310894" lvl="1">
              <a:lnSpc>
                <a:spcPts val="4319"/>
              </a:lnSpc>
              <a:buFont typeface="Arial"/>
              <a:buChar char="•"/>
            </a:pPr>
            <a:r>
              <a:rPr lang="en-US" sz="287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Applicable across all SDLC frameworks and reduces costs and enhances software reliability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98487" y="4972799"/>
            <a:ext cx="10510384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Current Achievement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99.9% accuracy with Random Forest and K-fold validation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01673" y="6770867"/>
            <a:ext cx="10108746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Future Enhancement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Artificial Neural Networks and bug quantity forecasting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98487" y="8573474"/>
            <a:ext cx="11047772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Practical Impact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Universal model applicable across all SDLC methodologies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29700" y="9585469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  <p:transition spd="slow">
    <p:cover dir="ld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17274B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2"/>
              <a:stretch>
                <a:fillRect l="-26816" t="0" r="-2681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71822" y="1138370"/>
            <a:ext cx="7387478" cy="8010259"/>
            <a:chOff x="0" y="0"/>
            <a:chExt cx="9849971" cy="106803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76200"/>
              <a:ext cx="9849971" cy="173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839"/>
                </a:lnSpc>
              </a:pPr>
              <a:r>
                <a:rPr lang="en-US" sz="8199">
                  <a:solidFill>
                    <a:srgbClr val="071C2B"/>
                  </a:solidFill>
                  <a:latin typeface="Poppins"/>
                  <a:ea typeface="Poppins"/>
                  <a:cs typeface="Poppins"/>
                  <a:sym typeface="Poppins"/>
                </a:rPr>
                <a:t>THANK YOU!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09800"/>
              <a:ext cx="9055612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  <a:r>
                <a:rPr lang="en-US" b="true" sz="3399">
                  <a:solidFill>
                    <a:srgbClr val="071C2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REFERENCES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463925"/>
              <a:ext cx="9055612" cy="72164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16"/>
                </a:lnSpc>
              </a:pPr>
              <a:r>
                <a:rPr lang="en-US" sz="1944">
                  <a:solidFill>
                    <a:srgbClr val="071C2B"/>
                  </a:solidFill>
                  <a:latin typeface="Poppins"/>
                  <a:ea typeface="Poppins"/>
                  <a:cs typeface="Poppins"/>
                  <a:sym typeface="Poppins"/>
                </a:rPr>
                <a:t>[1] S. D. Immaculate and M. F. Begam, “Software Bug Prediction Using Supervised Machine Learning Algorithms,” IEEE Conference on Computational Intelligence, 2019.</a:t>
              </a:r>
            </a:p>
            <a:p>
              <a:pPr algn="l" marL="0" indent="0" lvl="0">
                <a:lnSpc>
                  <a:spcPts val="2916"/>
                </a:lnSpc>
              </a:pPr>
              <a:r>
                <a:rPr lang="en-US" sz="1944">
                  <a:solidFill>
                    <a:srgbClr val="071C2B"/>
                  </a:solidFill>
                  <a:latin typeface="Poppins"/>
                  <a:ea typeface="Poppins"/>
                  <a:cs typeface="Poppins"/>
                  <a:sym typeface="Poppins"/>
                </a:rPr>
                <a:t>[2] S. R. Chidamber and C. F. Kemerer, “A Metrics Suite for Object-Oriented Design,” IEEE Transactions on Software Engineering, vol. 20, no. 6, pp. 476–493, 1994.</a:t>
              </a:r>
            </a:p>
            <a:p>
              <a:pPr algn="l" marL="0" indent="0" lvl="0">
                <a:lnSpc>
                  <a:spcPts val="2916"/>
                </a:lnSpc>
              </a:pPr>
              <a:r>
                <a:rPr lang="en-US" sz="1944">
                  <a:solidFill>
                    <a:srgbClr val="071C2B"/>
                  </a:solidFill>
                  <a:latin typeface="Poppins"/>
                  <a:ea typeface="Poppins"/>
                  <a:cs typeface="Poppins"/>
                  <a:sym typeface="Poppins"/>
                </a:rPr>
                <a:t>[3] L. Kumar and A. Sureka, “Aging-Related Bug Prediction Using Extreme Learning Machines,” in Proc. 14th IEEE India Council Int. Conf. (INDICON), 2017, pp. 1–6.</a:t>
              </a:r>
            </a:p>
            <a:p>
              <a:pPr algn="l" marL="0" indent="0" lvl="0">
                <a:lnSpc>
                  <a:spcPts val="2916"/>
                </a:lnSpc>
              </a:pPr>
              <a:r>
                <a:rPr lang="en-US" sz="1944">
                  <a:solidFill>
                    <a:srgbClr val="071C2B"/>
                  </a:solidFill>
                  <a:latin typeface="Poppins"/>
                  <a:ea typeface="Poppins"/>
                  <a:cs typeface="Poppins"/>
                  <a:sym typeface="Poppins"/>
                </a:rPr>
                <a:t>[4] A. Nigam, P. Srivastava, and S. Misra, “Classifying Bugs Using Multi-Class Semi-Supervised Support Vector Machine,” in Proc. Int. Conf. on Pattern Recognition, Informatics and Medical Engineering (PRIME), 2012, pp. 393–397.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582075" y="9553183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20440"/>
                </a:solidFill>
                <a:latin typeface="Poppins Bold"/>
                <a:ea typeface="Poppins Bold"/>
                <a:cs typeface="Poppins Bold"/>
                <a:sym typeface="Poppins Bold"/>
              </a:rPr>
              <a:t>15</a:t>
            </a:r>
          </a:p>
        </p:txBody>
      </p:sp>
    </p:spTree>
  </p:cSld>
  <p:clrMapOvr>
    <a:masterClrMapping/>
  </p:clrMapOvr>
  <p:transition spd="slow">
    <p:cover dir="l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39504" y="4542078"/>
            <a:ext cx="4544453" cy="2536540"/>
            <a:chOff x="0" y="0"/>
            <a:chExt cx="448835" cy="2505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8835" cy="250522"/>
            </a:xfrm>
            <a:custGeom>
              <a:avLst/>
              <a:gdLst/>
              <a:ahLst/>
              <a:cxnLst/>
              <a:rect r="r" b="b" t="t" l="l"/>
              <a:pathLst>
                <a:path h="250522" w="448835">
                  <a:moveTo>
                    <a:pt x="39183" y="0"/>
                  </a:moveTo>
                  <a:lnTo>
                    <a:pt x="409652" y="0"/>
                  </a:lnTo>
                  <a:cubicBezTo>
                    <a:pt x="431292" y="0"/>
                    <a:pt x="448835" y="17543"/>
                    <a:pt x="448835" y="39183"/>
                  </a:cubicBezTo>
                  <a:lnTo>
                    <a:pt x="448835" y="211340"/>
                  </a:lnTo>
                  <a:cubicBezTo>
                    <a:pt x="448835" y="221732"/>
                    <a:pt x="444707" y="231698"/>
                    <a:pt x="437359" y="239046"/>
                  </a:cubicBezTo>
                  <a:cubicBezTo>
                    <a:pt x="430010" y="246394"/>
                    <a:pt x="420044" y="250522"/>
                    <a:pt x="409652" y="250522"/>
                  </a:cubicBezTo>
                  <a:lnTo>
                    <a:pt x="39183" y="250522"/>
                  </a:lnTo>
                  <a:cubicBezTo>
                    <a:pt x="17543" y="250522"/>
                    <a:pt x="0" y="232980"/>
                    <a:pt x="0" y="211340"/>
                  </a:cubicBezTo>
                  <a:lnTo>
                    <a:pt x="0" y="39183"/>
                  </a:lnTo>
                  <a:cubicBezTo>
                    <a:pt x="0" y="28791"/>
                    <a:pt x="4128" y="18825"/>
                    <a:pt x="11476" y="11476"/>
                  </a:cubicBezTo>
                  <a:cubicBezTo>
                    <a:pt x="18825" y="4128"/>
                    <a:pt x="28791" y="0"/>
                    <a:pt x="3918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682" r="0" b="-968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28464" y="4542078"/>
            <a:ext cx="4544453" cy="2536540"/>
            <a:chOff x="0" y="0"/>
            <a:chExt cx="448835" cy="25052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8835" cy="250522"/>
            </a:xfrm>
            <a:custGeom>
              <a:avLst/>
              <a:gdLst/>
              <a:ahLst/>
              <a:cxnLst/>
              <a:rect r="r" b="b" t="t" l="l"/>
              <a:pathLst>
                <a:path h="250522" w="448835">
                  <a:moveTo>
                    <a:pt x="39183" y="0"/>
                  </a:moveTo>
                  <a:lnTo>
                    <a:pt x="409652" y="0"/>
                  </a:lnTo>
                  <a:cubicBezTo>
                    <a:pt x="431292" y="0"/>
                    <a:pt x="448835" y="17543"/>
                    <a:pt x="448835" y="39183"/>
                  </a:cubicBezTo>
                  <a:lnTo>
                    <a:pt x="448835" y="211340"/>
                  </a:lnTo>
                  <a:cubicBezTo>
                    <a:pt x="448835" y="221732"/>
                    <a:pt x="444707" y="231698"/>
                    <a:pt x="437359" y="239046"/>
                  </a:cubicBezTo>
                  <a:cubicBezTo>
                    <a:pt x="430010" y="246394"/>
                    <a:pt x="420044" y="250522"/>
                    <a:pt x="409652" y="250522"/>
                  </a:cubicBezTo>
                  <a:lnTo>
                    <a:pt x="39183" y="250522"/>
                  </a:lnTo>
                  <a:cubicBezTo>
                    <a:pt x="17543" y="250522"/>
                    <a:pt x="0" y="232980"/>
                    <a:pt x="0" y="211340"/>
                  </a:cubicBezTo>
                  <a:lnTo>
                    <a:pt x="0" y="39183"/>
                  </a:lnTo>
                  <a:cubicBezTo>
                    <a:pt x="0" y="28791"/>
                    <a:pt x="4128" y="18825"/>
                    <a:pt x="11476" y="11476"/>
                  </a:cubicBezTo>
                  <a:cubicBezTo>
                    <a:pt x="18825" y="4128"/>
                    <a:pt x="28791" y="0"/>
                    <a:pt x="3918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9794" r="0" b="-979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055971" y="4542078"/>
            <a:ext cx="4544453" cy="2536540"/>
            <a:chOff x="0" y="0"/>
            <a:chExt cx="448835" cy="250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48835" cy="250522"/>
            </a:xfrm>
            <a:custGeom>
              <a:avLst/>
              <a:gdLst/>
              <a:ahLst/>
              <a:cxnLst/>
              <a:rect r="r" b="b" t="t" l="l"/>
              <a:pathLst>
                <a:path h="250522" w="448835">
                  <a:moveTo>
                    <a:pt x="39183" y="0"/>
                  </a:moveTo>
                  <a:lnTo>
                    <a:pt x="409652" y="0"/>
                  </a:lnTo>
                  <a:cubicBezTo>
                    <a:pt x="431292" y="0"/>
                    <a:pt x="448835" y="17543"/>
                    <a:pt x="448835" y="39183"/>
                  </a:cubicBezTo>
                  <a:lnTo>
                    <a:pt x="448835" y="211340"/>
                  </a:lnTo>
                  <a:cubicBezTo>
                    <a:pt x="448835" y="221732"/>
                    <a:pt x="444707" y="231698"/>
                    <a:pt x="437359" y="239046"/>
                  </a:cubicBezTo>
                  <a:cubicBezTo>
                    <a:pt x="430010" y="246394"/>
                    <a:pt x="420044" y="250522"/>
                    <a:pt x="409652" y="250522"/>
                  </a:cubicBezTo>
                  <a:lnTo>
                    <a:pt x="39183" y="250522"/>
                  </a:lnTo>
                  <a:cubicBezTo>
                    <a:pt x="17543" y="250522"/>
                    <a:pt x="0" y="232980"/>
                    <a:pt x="0" y="211340"/>
                  </a:cubicBezTo>
                  <a:lnTo>
                    <a:pt x="0" y="39183"/>
                  </a:lnTo>
                  <a:cubicBezTo>
                    <a:pt x="0" y="28791"/>
                    <a:pt x="4128" y="18825"/>
                    <a:pt x="11476" y="11476"/>
                  </a:cubicBezTo>
                  <a:cubicBezTo>
                    <a:pt x="18825" y="4128"/>
                    <a:pt x="28791" y="0"/>
                    <a:pt x="3918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682" r="0" b="-9682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939504" y="7383982"/>
            <a:ext cx="4544453" cy="2575087"/>
            <a:chOff x="0" y="0"/>
            <a:chExt cx="1196893" cy="6782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6893" cy="678212"/>
            </a:xfrm>
            <a:custGeom>
              <a:avLst/>
              <a:gdLst/>
              <a:ahLst/>
              <a:cxnLst/>
              <a:rect r="r" b="b" t="t" l="l"/>
              <a:pathLst>
                <a:path h="678212" w="1196893">
                  <a:moveTo>
                    <a:pt x="91994" y="0"/>
                  </a:moveTo>
                  <a:lnTo>
                    <a:pt x="1104899" y="0"/>
                  </a:lnTo>
                  <a:cubicBezTo>
                    <a:pt x="1129297" y="0"/>
                    <a:pt x="1152696" y="9692"/>
                    <a:pt x="1169949" y="26944"/>
                  </a:cubicBezTo>
                  <a:cubicBezTo>
                    <a:pt x="1187201" y="44197"/>
                    <a:pt x="1196893" y="67596"/>
                    <a:pt x="1196893" y="91994"/>
                  </a:cubicBezTo>
                  <a:lnTo>
                    <a:pt x="1196893" y="586218"/>
                  </a:lnTo>
                  <a:cubicBezTo>
                    <a:pt x="1196893" y="610616"/>
                    <a:pt x="1187201" y="634016"/>
                    <a:pt x="1169949" y="651268"/>
                  </a:cubicBezTo>
                  <a:cubicBezTo>
                    <a:pt x="1152696" y="668520"/>
                    <a:pt x="1129297" y="678212"/>
                    <a:pt x="1104899" y="678212"/>
                  </a:cubicBezTo>
                  <a:lnTo>
                    <a:pt x="91994" y="678212"/>
                  </a:lnTo>
                  <a:cubicBezTo>
                    <a:pt x="67596" y="678212"/>
                    <a:pt x="44197" y="668520"/>
                    <a:pt x="26944" y="651268"/>
                  </a:cubicBezTo>
                  <a:cubicBezTo>
                    <a:pt x="9692" y="634016"/>
                    <a:pt x="0" y="610616"/>
                    <a:pt x="0" y="586218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4" y="26944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0F4C7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1196893" cy="821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7055971" y="7383982"/>
            <a:ext cx="4544453" cy="2543568"/>
            <a:chOff x="0" y="0"/>
            <a:chExt cx="1196893" cy="6699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6893" cy="669911"/>
            </a:xfrm>
            <a:custGeom>
              <a:avLst/>
              <a:gdLst/>
              <a:ahLst/>
              <a:cxnLst/>
              <a:rect r="r" b="b" t="t" l="l"/>
              <a:pathLst>
                <a:path h="669911" w="1196893">
                  <a:moveTo>
                    <a:pt x="91994" y="0"/>
                  </a:moveTo>
                  <a:lnTo>
                    <a:pt x="1104899" y="0"/>
                  </a:lnTo>
                  <a:cubicBezTo>
                    <a:pt x="1129297" y="0"/>
                    <a:pt x="1152696" y="9692"/>
                    <a:pt x="1169949" y="26944"/>
                  </a:cubicBezTo>
                  <a:cubicBezTo>
                    <a:pt x="1187201" y="44197"/>
                    <a:pt x="1196893" y="67596"/>
                    <a:pt x="1196893" y="91994"/>
                  </a:cubicBezTo>
                  <a:lnTo>
                    <a:pt x="1196893" y="577917"/>
                  </a:lnTo>
                  <a:cubicBezTo>
                    <a:pt x="1196893" y="602315"/>
                    <a:pt x="1187201" y="625714"/>
                    <a:pt x="1169949" y="642967"/>
                  </a:cubicBezTo>
                  <a:cubicBezTo>
                    <a:pt x="1152696" y="660219"/>
                    <a:pt x="1129297" y="669911"/>
                    <a:pt x="1104899" y="669911"/>
                  </a:cubicBezTo>
                  <a:lnTo>
                    <a:pt x="91994" y="669911"/>
                  </a:lnTo>
                  <a:cubicBezTo>
                    <a:pt x="67596" y="669911"/>
                    <a:pt x="44197" y="660219"/>
                    <a:pt x="26944" y="642967"/>
                  </a:cubicBezTo>
                  <a:cubicBezTo>
                    <a:pt x="9692" y="625714"/>
                    <a:pt x="0" y="602315"/>
                    <a:pt x="0" y="577917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4" y="26944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1E7AC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1196893" cy="81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12095139" y="7383982"/>
            <a:ext cx="4544453" cy="2543568"/>
            <a:chOff x="0" y="0"/>
            <a:chExt cx="1196893" cy="6699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6893" cy="669911"/>
            </a:xfrm>
            <a:custGeom>
              <a:avLst/>
              <a:gdLst/>
              <a:ahLst/>
              <a:cxnLst/>
              <a:rect r="r" b="b" t="t" l="l"/>
              <a:pathLst>
                <a:path h="669911" w="1196893">
                  <a:moveTo>
                    <a:pt x="91994" y="0"/>
                  </a:moveTo>
                  <a:lnTo>
                    <a:pt x="1104899" y="0"/>
                  </a:lnTo>
                  <a:cubicBezTo>
                    <a:pt x="1129297" y="0"/>
                    <a:pt x="1152696" y="9692"/>
                    <a:pt x="1169949" y="26944"/>
                  </a:cubicBezTo>
                  <a:cubicBezTo>
                    <a:pt x="1187201" y="44197"/>
                    <a:pt x="1196893" y="67596"/>
                    <a:pt x="1196893" y="91994"/>
                  </a:cubicBezTo>
                  <a:lnTo>
                    <a:pt x="1196893" y="577917"/>
                  </a:lnTo>
                  <a:cubicBezTo>
                    <a:pt x="1196893" y="602315"/>
                    <a:pt x="1187201" y="625714"/>
                    <a:pt x="1169949" y="642967"/>
                  </a:cubicBezTo>
                  <a:cubicBezTo>
                    <a:pt x="1152696" y="660219"/>
                    <a:pt x="1129297" y="669911"/>
                    <a:pt x="1104899" y="669911"/>
                  </a:cubicBezTo>
                  <a:lnTo>
                    <a:pt x="91994" y="669911"/>
                  </a:lnTo>
                  <a:cubicBezTo>
                    <a:pt x="67596" y="669911"/>
                    <a:pt x="44197" y="660219"/>
                    <a:pt x="26944" y="642967"/>
                  </a:cubicBezTo>
                  <a:cubicBezTo>
                    <a:pt x="9692" y="625714"/>
                    <a:pt x="0" y="602315"/>
                    <a:pt x="0" y="577917"/>
                  </a:cubicBezTo>
                  <a:lnTo>
                    <a:pt x="0" y="91994"/>
                  </a:lnTo>
                  <a:cubicBezTo>
                    <a:pt x="0" y="67596"/>
                    <a:pt x="9692" y="44197"/>
                    <a:pt x="26944" y="26944"/>
                  </a:cubicBezTo>
                  <a:cubicBezTo>
                    <a:pt x="44197" y="9692"/>
                    <a:pt x="67596" y="0"/>
                    <a:pt x="91994" y="0"/>
                  </a:cubicBezTo>
                  <a:close/>
                </a:path>
              </a:pathLst>
            </a:custGeom>
            <a:solidFill>
              <a:srgbClr val="2BB1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1196893" cy="812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53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81906" y="987903"/>
            <a:ext cx="15577394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5"/>
              </a:lnSpc>
            </a:pPr>
            <a:r>
              <a:rPr lang="en-US" sz="51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The Challenge: Software Bugs in Development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1906" y="2038701"/>
            <a:ext cx="15129559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Software bugs are a major challenge in today’s development.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Identifying bugs early in the Software Development Life Cycle (SDLC) can greatly lower detection and fixing costs.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This practice is called defect prediction.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91411" y="8086685"/>
            <a:ext cx="4621590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Early detection improves software reliability and consistency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24156" y="8017470"/>
            <a:ext cx="3856644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Prevents 10% average operational cost increase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62449" y="8007945"/>
            <a:ext cx="3724591" cy="150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development delays and delivery time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4942" y="7386280"/>
            <a:ext cx="293357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Quality Impact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03135" y="7433905"/>
            <a:ext cx="339511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Timeline Benefits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65622" y="7433905"/>
            <a:ext cx="2933578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 Reduction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259300" y="9406215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7AC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43445" y="-4929987"/>
            <a:ext cx="20146974" cy="2014697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3042" y="2831211"/>
            <a:ext cx="8510403" cy="642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Bug reported for the first time.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Assigned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Given to a developer to fix.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Open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Developer confirms it’s a valid bug.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Fixed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Bug is corrected.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Retest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Tester checks the fix.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Reopen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Bug reappears after fixing.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Rejected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Not a valid bug.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Deferred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Fix postponed to next release.</a:t>
            </a:r>
          </a:p>
          <a:p>
            <a:pPr algn="just" marL="626109" indent="-313054" lvl="1">
              <a:lnSpc>
                <a:spcPts val="469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Duplicate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Same bug reported again.</a:t>
            </a:r>
          </a:p>
          <a:p>
            <a:pPr algn="just" marL="626109" indent="-313054" lvl="1">
              <a:lnSpc>
                <a:spcPts val="4349"/>
              </a:lnSpc>
              <a:buFont typeface="Arial"/>
              <a:buChar char="•"/>
            </a:pPr>
            <a:r>
              <a:rPr lang="en-US" b="true" sz="28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Closed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Bug verified and closed.</a:t>
            </a:r>
          </a:p>
          <a:p>
            <a:pPr algn="just">
              <a:lnSpc>
                <a:spcPts val="4697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2159364" y="2144362"/>
            <a:ext cx="2336962" cy="704541"/>
            <a:chOff x="0" y="0"/>
            <a:chExt cx="2980552" cy="8985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10800000">
            <a:off x="12152867" y="3336327"/>
            <a:ext cx="2336962" cy="704541"/>
            <a:chOff x="0" y="0"/>
            <a:chExt cx="2980552" cy="8985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10800000">
            <a:off x="12159364" y="4555744"/>
            <a:ext cx="2336962" cy="704541"/>
            <a:chOff x="0" y="0"/>
            <a:chExt cx="2980552" cy="8985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2159364" y="5781447"/>
            <a:ext cx="2336962" cy="704541"/>
            <a:chOff x="0" y="0"/>
            <a:chExt cx="2980552" cy="8985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0800000">
            <a:off x="12159364" y="7000865"/>
            <a:ext cx="2336962" cy="704541"/>
            <a:chOff x="0" y="0"/>
            <a:chExt cx="2980552" cy="89856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10800000">
            <a:off x="12159364" y="8220283"/>
            <a:ext cx="2336962" cy="704541"/>
            <a:chOff x="0" y="0"/>
            <a:chExt cx="2980552" cy="89856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-10800000">
            <a:off x="8962545" y="3291890"/>
            <a:ext cx="2336962" cy="704541"/>
            <a:chOff x="0" y="0"/>
            <a:chExt cx="2980552" cy="89856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10800000">
            <a:off x="15316069" y="2144362"/>
            <a:ext cx="2336962" cy="704541"/>
            <a:chOff x="0" y="0"/>
            <a:chExt cx="2980552" cy="89856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10800000">
            <a:off x="15316069" y="3291890"/>
            <a:ext cx="2336962" cy="704541"/>
            <a:chOff x="0" y="0"/>
            <a:chExt cx="2980552" cy="89856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-10800000">
            <a:off x="15316069" y="4484352"/>
            <a:ext cx="2336962" cy="704541"/>
            <a:chOff x="0" y="0"/>
            <a:chExt cx="2980552" cy="8985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980553" cy="898569"/>
            </a:xfrm>
            <a:custGeom>
              <a:avLst/>
              <a:gdLst/>
              <a:ahLst/>
              <a:cxnLst/>
              <a:rect r="r" b="b" t="t" l="l"/>
              <a:pathLst>
                <a:path h="898569" w="2980553">
                  <a:moveTo>
                    <a:pt x="178892" y="0"/>
                  </a:moveTo>
                  <a:lnTo>
                    <a:pt x="2801661" y="0"/>
                  </a:lnTo>
                  <a:cubicBezTo>
                    <a:pt x="2900460" y="0"/>
                    <a:pt x="2980553" y="80093"/>
                    <a:pt x="2980553" y="178892"/>
                  </a:cubicBezTo>
                  <a:lnTo>
                    <a:pt x="2980553" y="719677"/>
                  </a:lnTo>
                  <a:cubicBezTo>
                    <a:pt x="2980553" y="818476"/>
                    <a:pt x="2900460" y="898569"/>
                    <a:pt x="2801661" y="898569"/>
                  </a:cubicBezTo>
                  <a:lnTo>
                    <a:pt x="178892" y="898569"/>
                  </a:lnTo>
                  <a:cubicBezTo>
                    <a:pt x="80093" y="898569"/>
                    <a:pt x="0" y="818476"/>
                    <a:pt x="0" y="719677"/>
                  </a:cubicBezTo>
                  <a:lnTo>
                    <a:pt x="0" y="178892"/>
                  </a:lnTo>
                  <a:cubicBezTo>
                    <a:pt x="0" y="80093"/>
                    <a:pt x="80093" y="0"/>
                    <a:pt x="178892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104775"/>
              <a:ext cx="2980552" cy="1003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14487640" y="3644161"/>
            <a:ext cx="82842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1299507" y="3644161"/>
            <a:ext cx="897272" cy="122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13313217" y="2821544"/>
            <a:ext cx="8131" cy="51478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13313217" y="2821544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13295845" y="4040868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>
            <a:off x="13330589" y="5260285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>
            <a:off x="13278473" y="6485988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13261101" y="7705406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6467178" y="2785700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6446355" y="3969475"/>
            <a:ext cx="0" cy="5148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-5400000">
            <a:off x="652884" y="8746706"/>
            <a:ext cx="870262" cy="2210325"/>
            <a:chOff x="0" y="0"/>
            <a:chExt cx="342455" cy="86978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42455" cy="869780"/>
            </a:xfrm>
            <a:custGeom>
              <a:avLst/>
              <a:gdLst/>
              <a:ahLst/>
              <a:cxnLst/>
              <a:rect r="r" b="b" t="t" l="l"/>
              <a:pathLst>
                <a:path h="869780" w="342455">
                  <a:moveTo>
                    <a:pt x="139255" y="0"/>
                  </a:moveTo>
                  <a:lnTo>
                    <a:pt x="0" y="0"/>
                  </a:lnTo>
                  <a:lnTo>
                    <a:pt x="0" y="869780"/>
                  </a:lnTo>
                  <a:lnTo>
                    <a:pt x="139255" y="869780"/>
                  </a:lnTo>
                  <a:lnTo>
                    <a:pt x="342455" y="434890"/>
                  </a:lnTo>
                  <a:lnTo>
                    <a:pt x="139255" y="0"/>
                  </a:lnTo>
                  <a:close/>
                </a:path>
              </a:pathLst>
            </a:custGeom>
            <a:solidFill>
              <a:srgbClr val="0F4C7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76200"/>
              <a:ext cx="228155" cy="945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-5400000">
            <a:off x="2759457" y="8642955"/>
            <a:ext cx="1077766" cy="2210325"/>
            <a:chOff x="0" y="0"/>
            <a:chExt cx="424109" cy="86978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24109" cy="869780"/>
            </a:xfrm>
            <a:custGeom>
              <a:avLst/>
              <a:gdLst/>
              <a:ahLst/>
              <a:cxnLst/>
              <a:rect r="r" b="b" t="t" l="l"/>
              <a:pathLst>
                <a:path h="869780" w="424109">
                  <a:moveTo>
                    <a:pt x="220909" y="0"/>
                  </a:moveTo>
                  <a:lnTo>
                    <a:pt x="0" y="0"/>
                  </a:lnTo>
                  <a:lnTo>
                    <a:pt x="0" y="869780"/>
                  </a:lnTo>
                  <a:lnTo>
                    <a:pt x="220909" y="869780"/>
                  </a:lnTo>
                  <a:lnTo>
                    <a:pt x="424109" y="434890"/>
                  </a:lnTo>
                  <a:lnTo>
                    <a:pt x="220909" y="0"/>
                  </a:lnTo>
                  <a:close/>
                </a:path>
              </a:pathLst>
            </a:custGeom>
            <a:solidFill>
              <a:srgbClr val="1663A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76200"/>
              <a:ext cx="309809" cy="945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-5400000">
            <a:off x="4794887" y="8468059"/>
            <a:ext cx="1427557" cy="2210325"/>
            <a:chOff x="0" y="0"/>
            <a:chExt cx="561755" cy="86978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561755" cy="869780"/>
            </a:xfrm>
            <a:custGeom>
              <a:avLst/>
              <a:gdLst/>
              <a:ahLst/>
              <a:cxnLst/>
              <a:rect r="r" b="b" t="t" l="l"/>
              <a:pathLst>
                <a:path h="869780" w="561755">
                  <a:moveTo>
                    <a:pt x="358555" y="0"/>
                  </a:moveTo>
                  <a:lnTo>
                    <a:pt x="0" y="0"/>
                  </a:lnTo>
                  <a:lnTo>
                    <a:pt x="0" y="869780"/>
                  </a:lnTo>
                  <a:lnTo>
                    <a:pt x="358555" y="869780"/>
                  </a:lnTo>
                  <a:lnTo>
                    <a:pt x="561755" y="434890"/>
                  </a:lnTo>
                  <a:lnTo>
                    <a:pt x="358555" y="0"/>
                  </a:lnTo>
                  <a:close/>
                </a:path>
              </a:pathLst>
            </a:custGeom>
            <a:solidFill>
              <a:srgbClr val="259BD8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76200"/>
              <a:ext cx="447455" cy="945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-5400000">
            <a:off x="6927733" y="8390580"/>
            <a:ext cx="1582515" cy="2210325"/>
            <a:chOff x="0" y="0"/>
            <a:chExt cx="622732" cy="86978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22732" cy="869780"/>
            </a:xfrm>
            <a:custGeom>
              <a:avLst/>
              <a:gdLst/>
              <a:ahLst/>
              <a:cxnLst/>
              <a:rect r="r" b="b" t="t" l="l"/>
              <a:pathLst>
                <a:path h="869780" w="622732">
                  <a:moveTo>
                    <a:pt x="419532" y="0"/>
                  </a:moveTo>
                  <a:lnTo>
                    <a:pt x="0" y="0"/>
                  </a:lnTo>
                  <a:lnTo>
                    <a:pt x="0" y="869780"/>
                  </a:lnTo>
                  <a:lnTo>
                    <a:pt x="419532" y="869780"/>
                  </a:lnTo>
                  <a:lnTo>
                    <a:pt x="622732" y="434890"/>
                  </a:lnTo>
                  <a:lnTo>
                    <a:pt x="419532" y="0"/>
                  </a:lnTo>
                  <a:close/>
                </a:path>
              </a:pathLst>
            </a:custGeom>
            <a:solidFill>
              <a:srgbClr val="2BB1DB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76200"/>
              <a:ext cx="508432" cy="9459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8" id="58"/>
          <p:cNvSpPr/>
          <p:nvPr/>
        </p:nvSpPr>
        <p:spPr>
          <a:xfrm flipH="false" flipV="false" rot="0">
            <a:off x="8216322" y="8265174"/>
            <a:ext cx="1215663" cy="1151564"/>
          </a:xfrm>
          <a:custGeom>
            <a:avLst/>
            <a:gdLst/>
            <a:ahLst/>
            <a:cxnLst/>
            <a:rect r="r" b="b" t="t" l="l"/>
            <a:pathLst>
              <a:path h="1151564" w="1215663">
                <a:moveTo>
                  <a:pt x="0" y="0"/>
                </a:moveTo>
                <a:lnTo>
                  <a:pt x="1215663" y="0"/>
                </a:lnTo>
                <a:lnTo>
                  <a:pt x="1215663" y="1151564"/>
                </a:lnTo>
                <a:lnTo>
                  <a:pt x="0" y="115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9" id="59"/>
          <p:cNvGrpSpPr/>
          <p:nvPr/>
        </p:nvGrpSpPr>
        <p:grpSpPr>
          <a:xfrm rot="0">
            <a:off x="1028700" y="935834"/>
            <a:ext cx="7147152" cy="1779976"/>
            <a:chOff x="0" y="0"/>
            <a:chExt cx="9529536" cy="2373301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38100"/>
              <a:ext cx="9529536" cy="1297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03"/>
                </a:lnSpc>
              </a:pPr>
              <a:r>
                <a:rPr lang="en-US" b="true" sz="657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Defect Life Cycle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1818444"/>
              <a:ext cx="9529536" cy="554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2"/>
                </a:lnSpc>
              </a:pPr>
            </a:p>
          </p:txBody>
        </p:sp>
      </p:grpSp>
      <p:sp>
        <p:nvSpPr>
          <p:cNvPr name="TextBox 62" id="62"/>
          <p:cNvSpPr txBox="true"/>
          <p:nvPr/>
        </p:nvSpPr>
        <p:spPr>
          <a:xfrm rot="0">
            <a:off x="12914876" y="2201255"/>
            <a:ext cx="825938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2423468" y="3383438"/>
            <a:ext cx="1808755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Assigned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2748169" y="4612637"/>
            <a:ext cx="1164841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2814150" y="5838340"/>
            <a:ext cx="998133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Fixed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2687580" y="7063641"/>
            <a:ext cx="1181786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Retest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748169" y="8309117"/>
            <a:ext cx="1317347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Close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9192758" y="3348783"/>
            <a:ext cx="1910426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Reopened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5732678" y="2221429"/>
            <a:ext cx="1707085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Deferred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15681843" y="3348783"/>
            <a:ext cx="1808755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Rejected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5614062" y="4541245"/>
            <a:ext cx="1825701" cy="51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</a:pPr>
            <a:r>
              <a:rPr lang="en-US" sz="29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Duplicate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7582075" y="9567142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  <p:transition spd="slow">
    <p:cover dir="l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749663"/>
          <a:ext cx="16649507" cy="7812841"/>
        </p:xfrm>
        <a:graphic>
          <a:graphicData uri="http://schemas.openxmlformats.org/drawingml/2006/table">
            <a:tbl>
              <a:tblPr/>
              <a:tblGrid>
                <a:gridCol w="7044630"/>
                <a:gridCol w="9604877"/>
              </a:tblGrid>
              <a:tr h="1007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Research Gap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7AC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How It Was Addressed in This Study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C7F"/>
                    </a:solidFill>
                  </a:tcPr>
                </a:tc>
              </a:tr>
              <a:tr h="955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Models not tested on many datasets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multiple GitHub datasets for better results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5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cross-validation used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1C2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Applied 10-Fold Cross Validation for accuracy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</a:tr>
              <a:tr h="9582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was imbalanced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1C2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SMOTE to balance bug and non-bug data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557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Few software metrics considered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1C2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Added more software metrics for training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D5FF"/>
                    </a:solidFill>
                  </a:tcPr>
                </a:tc>
              </a:tr>
              <a:tr h="1490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Weak models used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1C2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Used strong ML algorithms (Logistic Regression, Naïve Bayes, Decision Tree, Random Forest)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9012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81732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Accuracy not consistent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7F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71C2B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Combined cross-validation and ensemble methods for stable accuracy (up to 97%)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7F0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1665744">
            <a:off x="11803013" y="-7101796"/>
            <a:ext cx="7954360" cy="79543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70000"/>
                  </a:srgbClr>
                </a:gs>
                <a:gs pos="100000">
                  <a:srgbClr val="1C84E1">
                    <a:alpha val="7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678207" y="564355"/>
            <a:ext cx="464345" cy="4643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64555">
            <a:off x="-1740171" y="8414246"/>
            <a:ext cx="4013628" cy="3181712"/>
          </a:xfrm>
          <a:custGeom>
            <a:avLst/>
            <a:gdLst/>
            <a:ahLst/>
            <a:cxnLst/>
            <a:rect r="r" b="b" t="t" l="l"/>
            <a:pathLst>
              <a:path h="3181712" w="4013628">
                <a:moveTo>
                  <a:pt x="0" y="0"/>
                </a:moveTo>
                <a:lnTo>
                  <a:pt x="4013628" y="0"/>
                </a:lnTo>
                <a:lnTo>
                  <a:pt x="4013628" y="3181712"/>
                </a:lnTo>
                <a:lnTo>
                  <a:pt x="0" y="318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57985" y="573880"/>
            <a:ext cx="9576916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5"/>
              </a:lnSpc>
            </a:pPr>
            <a:r>
              <a:rPr lang="en-US" sz="51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 </a:t>
            </a:r>
            <a:r>
              <a:rPr lang="en-US" sz="51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Rese</a:t>
            </a:r>
            <a:r>
              <a:rPr lang="en-US" sz="5199" b="tru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arch Gaps Identified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82075" y="9567142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89366"/>
            <a:ext cx="18329081" cy="10465732"/>
            <a:chOff x="0" y="0"/>
            <a:chExt cx="4827412" cy="2756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27412" cy="2756407"/>
            </a:xfrm>
            <a:custGeom>
              <a:avLst/>
              <a:gdLst/>
              <a:ahLst/>
              <a:cxnLst/>
              <a:rect r="r" b="b" t="t" l="l"/>
              <a:pathLst>
                <a:path h="2756407" w="4827412">
                  <a:moveTo>
                    <a:pt x="0" y="0"/>
                  </a:moveTo>
                  <a:lnTo>
                    <a:pt x="4827412" y="0"/>
                  </a:lnTo>
                  <a:lnTo>
                    <a:pt x="4827412" y="2756407"/>
                  </a:lnTo>
                  <a:lnTo>
                    <a:pt x="0" y="2756407"/>
                  </a:lnTo>
                  <a:close/>
                </a:path>
              </a:pathLst>
            </a:custGeom>
            <a:solidFill>
              <a:srgbClr val="0A1F3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4827412" cy="2861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705925" y="9525"/>
            <a:ext cx="19540742" cy="10287000"/>
            <a:chOff x="0" y="0"/>
            <a:chExt cx="2049781" cy="10790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9781" cy="1079084"/>
            </a:xfrm>
            <a:custGeom>
              <a:avLst/>
              <a:gdLst/>
              <a:ahLst/>
              <a:cxnLst/>
              <a:rect r="r" b="b" t="t" l="l"/>
              <a:pathLst>
                <a:path h="1079084" w="2049781">
                  <a:moveTo>
                    <a:pt x="0" y="0"/>
                  </a:moveTo>
                  <a:lnTo>
                    <a:pt x="2049781" y="0"/>
                  </a:lnTo>
                  <a:lnTo>
                    <a:pt x="2049781" y="1079084"/>
                  </a:lnTo>
                  <a:lnTo>
                    <a:pt x="0" y="1079084"/>
                  </a:lnTo>
                  <a:close/>
                </a:path>
              </a:pathLst>
            </a:custGeom>
            <a:blipFill>
              <a:blip r:embed="rId2">
                <a:alphaModFix amt="12000"/>
              </a:blip>
              <a:stretch>
                <a:fillRect l="0" t="-12804" r="0" b="-1280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396193" y="1183857"/>
            <a:ext cx="12741423" cy="7919285"/>
            <a:chOff x="0" y="0"/>
            <a:chExt cx="16988563" cy="1055904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362592"/>
              <a:ext cx="16988563" cy="7196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Machine Learning (ML) helps computers learn from past data and make predictions.</a:t>
              </a:r>
            </a:p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 software projects, ML can predict where bugs may occur before testing.</a:t>
              </a:r>
            </a:p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This study uses Supervised ML algorithms, which learn from labeled data (bug / no bug).</a:t>
              </a:r>
            </a:p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Compare different ML algorithms to see which works best.</a:t>
              </a:r>
            </a:p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Identify the model with the highest accuracy for bug prediction.</a:t>
              </a:r>
            </a:p>
            <a:p>
              <a:pPr algn="l" marL="626109" indent="-313054" lvl="1">
                <a:lnSpc>
                  <a:spcPts val="4349"/>
                </a:lnSpc>
                <a:buFont typeface="Arial"/>
                <a:buChar char="•"/>
              </a:pPr>
              <a:r>
                <a:rPr lang="en-US" sz="28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Algorithms Used: Logistic Regression,Decision Tree &amp; Random Forest,Naïve Bayes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6675"/>
              <a:ext cx="16988563" cy="2504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30"/>
                </a:lnSpc>
              </a:pPr>
              <a:r>
                <a:rPr lang="en-US" sz="693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Machine Learning Algorithms for Bug Prediction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66626" y="3777249"/>
            <a:ext cx="1367991" cy="2732501"/>
          </a:xfrm>
          <a:custGeom>
            <a:avLst/>
            <a:gdLst/>
            <a:ahLst/>
            <a:cxnLst/>
            <a:rect r="r" b="b" t="t" l="l"/>
            <a:pathLst>
              <a:path h="2732501" w="136799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543975" y="9601580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</p:spTree>
  </p:cSld>
  <p:clrMapOvr>
    <a:masterClrMapping/>
  </p:clrMapOvr>
  <p:transition spd="slow">
    <p:cover dir="l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1175" y="2328"/>
            <a:ext cx="5076825" cy="10284672"/>
            <a:chOff x="0" y="0"/>
            <a:chExt cx="1337106" cy="2708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106" cy="2708720"/>
            </a:xfrm>
            <a:custGeom>
              <a:avLst/>
              <a:gdLst/>
              <a:ahLst/>
              <a:cxnLst/>
              <a:rect r="r" b="b" t="t" l="l"/>
              <a:pathLst>
                <a:path h="2708720" w="1337106">
                  <a:moveTo>
                    <a:pt x="0" y="0"/>
                  </a:moveTo>
                  <a:lnTo>
                    <a:pt x="1337106" y="0"/>
                  </a:lnTo>
                  <a:lnTo>
                    <a:pt x="1337106" y="2708720"/>
                  </a:lnTo>
                  <a:lnTo>
                    <a:pt x="0" y="2708720"/>
                  </a:lnTo>
                  <a:close/>
                </a:path>
              </a:pathLst>
            </a:custGeom>
            <a:solidFill>
              <a:srgbClr val="0204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37106" cy="274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4491" y="408598"/>
            <a:ext cx="433631" cy="288907"/>
          </a:xfrm>
          <a:custGeom>
            <a:avLst/>
            <a:gdLst/>
            <a:ahLst/>
            <a:cxnLst/>
            <a:rect r="r" b="b" t="t" l="l"/>
            <a:pathLst>
              <a:path h="288907" w="433631">
                <a:moveTo>
                  <a:pt x="0" y="0"/>
                </a:moveTo>
                <a:lnTo>
                  <a:pt x="433631" y="0"/>
                </a:lnTo>
                <a:lnTo>
                  <a:pt x="433631" y="288907"/>
                </a:lnTo>
                <a:lnTo>
                  <a:pt x="0" y="28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5400000">
            <a:off x="-23442" y="1562126"/>
            <a:ext cx="1180920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Borcelle</a:t>
            </a:r>
          </a:p>
        </p:txBody>
      </p:sp>
      <p:grpSp>
        <p:nvGrpSpPr>
          <p:cNvPr name="Group 7" id="7"/>
          <p:cNvGrpSpPr/>
          <p:nvPr/>
        </p:nvGrpSpPr>
        <p:grpSpPr>
          <a:xfrm rot="-5400000">
            <a:off x="613083" y="1455386"/>
            <a:ext cx="40903" cy="4090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7D2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74078" lIns="74078" bIns="74078" rIns="7407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-5400000">
            <a:off x="-592952" y="8640212"/>
            <a:ext cx="2319944" cy="264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5"/>
              </a:lnSpc>
              <a:spcBef>
                <a:spcPct val="0"/>
              </a:spcBef>
            </a:pPr>
            <a:r>
              <a:rPr lang="en-US" b="true" sz="1596" spc="-63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Finance Presentation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113764"/>
            <a:ext cx="7648388" cy="7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15"/>
              </a:lnSpc>
              <a:spcBef>
                <a:spcPct val="0"/>
              </a:spcBef>
            </a:pPr>
            <a:r>
              <a:rPr lang="en-US" b="true" sz="5199" strike="noStrike" u="none">
                <a:solidFill>
                  <a:srgbClr val="02044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01.Logistic Regression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046413" y="2527420"/>
            <a:ext cx="7550273" cy="5234489"/>
            <a:chOff x="0" y="0"/>
            <a:chExt cx="697200" cy="483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7200" cy="483358"/>
            </a:xfrm>
            <a:custGeom>
              <a:avLst/>
              <a:gdLst/>
              <a:ahLst/>
              <a:cxnLst/>
              <a:rect r="r" b="b" t="t" l="l"/>
              <a:pathLst>
                <a:path h="483358" w="697200">
                  <a:moveTo>
                    <a:pt x="0" y="0"/>
                  </a:moveTo>
                  <a:lnTo>
                    <a:pt x="697200" y="0"/>
                  </a:lnTo>
                  <a:lnTo>
                    <a:pt x="697200" y="483358"/>
                  </a:lnTo>
                  <a:lnTo>
                    <a:pt x="0" y="483358"/>
                  </a:lnTo>
                  <a:close/>
                </a:path>
              </a:pathLst>
            </a:custGeom>
            <a:blipFill>
              <a:blip r:embed="rId4"/>
              <a:stretch>
                <a:fillRect l="-99004" t="-12809" r="0" b="-14208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98122" y="2422645"/>
            <a:ext cx="8996519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Used for predicting the likelihood of an event (e.g., bug occurrence) belonging to 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one of two classes — bug or no bug.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81307" y="5143500"/>
            <a:ext cx="4579984" cy="1056064"/>
          </a:xfrm>
          <a:custGeom>
            <a:avLst/>
            <a:gdLst/>
            <a:ahLst/>
            <a:cxnLst/>
            <a:rect r="r" b="b" t="t" l="l"/>
            <a:pathLst>
              <a:path h="1056064" w="4579984">
                <a:moveTo>
                  <a:pt x="0" y="0"/>
                </a:moveTo>
                <a:lnTo>
                  <a:pt x="4579984" y="0"/>
                </a:lnTo>
                <a:lnTo>
                  <a:pt x="4579984" y="1056064"/>
                </a:lnTo>
                <a:lnTo>
                  <a:pt x="0" y="10560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66919" y="4514385"/>
            <a:ext cx="4273867" cy="241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3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P(Y=1) → Probability of bug occurrence</a:t>
            </a:r>
          </a:p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3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a, b → Regression coefficients</a:t>
            </a:r>
          </a:p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3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X → Input variable(s)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8122" y="7396270"/>
            <a:ext cx="9248291" cy="2093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Uses Chi-square statistic (instead of R²) to measure fit.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Model iterativ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ely finds best-fit parameters for accurate predictions.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43975" y="9601580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grpSp>
        <p:nvGrpSpPr>
          <p:cNvPr name="Group 19" id="19"/>
          <p:cNvGrpSpPr/>
          <p:nvPr/>
        </p:nvGrpSpPr>
        <p:grpSpPr>
          <a:xfrm rot="1665744">
            <a:off x="-1589666" y="-7064434"/>
            <a:ext cx="7954360" cy="795436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70000"/>
                  </a:srgbClr>
                </a:gs>
                <a:gs pos="100000">
                  <a:srgbClr val="1C84E1">
                    <a:alpha val="7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5762745" y="320879"/>
            <a:ext cx="464345" cy="46434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0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6449" y="683833"/>
            <a:ext cx="2741094" cy="274109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7160" lIns="27160" bIns="27160" rIns="2716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25463" y="6936159"/>
            <a:ext cx="2923254" cy="292325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27160" lIns="27160" bIns="27160" rIns="2716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605584" y="7390567"/>
            <a:ext cx="2563012" cy="2014437"/>
          </a:xfrm>
          <a:custGeom>
            <a:avLst/>
            <a:gdLst/>
            <a:ahLst/>
            <a:cxnLst/>
            <a:rect r="r" b="b" t="t" l="l"/>
            <a:pathLst>
              <a:path h="2014437" w="2563012">
                <a:moveTo>
                  <a:pt x="0" y="0"/>
                </a:moveTo>
                <a:lnTo>
                  <a:pt x="2563012" y="0"/>
                </a:lnTo>
                <a:lnTo>
                  <a:pt x="2563012" y="2014438"/>
                </a:lnTo>
                <a:lnTo>
                  <a:pt x="0" y="20144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79108" y="824406"/>
            <a:ext cx="1817675" cy="2459949"/>
          </a:xfrm>
          <a:custGeom>
            <a:avLst/>
            <a:gdLst/>
            <a:ahLst/>
            <a:cxnLst/>
            <a:rect r="r" b="b" t="t" l="l"/>
            <a:pathLst>
              <a:path h="2459949" w="1817675">
                <a:moveTo>
                  <a:pt x="0" y="0"/>
                </a:moveTo>
                <a:lnTo>
                  <a:pt x="1817675" y="0"/>
                </a:lnTo>
                <a:lnTo>
                  <a:pt x="1817675" y="2459948"/>
                </a:lnTo>
                <a:lnTo>
                  <a:pt x="0" y="2459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3039" y="3999564"/>
            <a:ext cx="7031198" cy="95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26"/>
              </a:lnSpc>
            </a:pPr>
            <a:r>
              <a:rPr lang="en-US" b="true" sz="6530" spc="-319">
                <a:solidFill>
                  <a:srgbClr val="1E7ACB"/>
                </a:solidFill>
                <a:latin typeface="Poppins Bold"/>
                <a:ea typeface="Poppins Bold"/>
                <a:cs typeface="Poppins Bold"/>
                <a:sym typeface="Poppins Bold"/>
              </a:rPr>
              <a:t>02. Decision Tree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5584" y="1722150"/>
            <a:ext cx="7469328" cy="950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6"/>
              </a:lnSpc>
            </a:pPr>
            <a:r>
              <a:rPr lang="en-US" sz="6530" spc="-319" b="true">
                <a:solidFill>
                  <a:srgbClr val="F0F0F2"/>
                </a:solidFill>
                <a:latin typeface="Poppins Bold"/>
                <a:ea typeface="Poppins Bold"/>
                <a:cs typeface="Poppins Bold"/>
                <a:sym typeface="Poppins Bold"/>
              </a:rPr>
              <a:t>03. Random Forest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051161"/>
            <a:ext cx="7674291" cy="366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Supervised learning for classification &amp; regression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Splits data based on most important features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Uses Information Gain / Gini Index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handle categorical &amp; continuous data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21728" y="3065178"/>
            <a:ext cx="7388544" cy="366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mb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 of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d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tree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 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ccu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fica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tion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ma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essi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cti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</a:p>
          <a:p>
            <a:pPr algn="l" marL="604519" indent="-302260" lvl="1">
              <a:lnSpc>
                <a:spcPts val="419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rees 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on r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of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 fe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ure</a:t>
            </a:r>
            <a:r>
              <a:rPr lang="en-US" sz="27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43975" y="9601580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4161" y="2957078"/>
            <a:ext cx="5914463" cy="2845874"/>
            <a:chOff x="0" y="0"/>
            <a:chExt cx="1557719" cy="7495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57719" cy="749531"/>
            </a:xfrm>
            <a:custGeom>
              <a:avLst/>
              <a:gdLst/>
              <a:ahLst/>
              <a:cxnLst/>
              <a:rect r="r" b="b" t="t" l="l"/>
              <a:pathLst>
                <a:path h="749531" w="1557719">
                  <a:moveTo>
                    <a:pt x="37960" y="0"/>
                  </a:moveTo>
                  <a:lnTo>
                    <a:pt x="1519758" y="0"/>
                  </a:lnTo>
                  <a:cubicBezTo>
                    <a:pt x="1529826" y="0"/>
                    <a:pt x="1539481" y="3999"/>
                    <a:pt x="1546600" y="11118"/>
                  </a:cubicBezTo>
                  <a:cubicBezTo>
                    <a:pt x="1553719" y="18237"/>
                    <a:pt x="1557719" y="27893"/>
                    <a:pt x="1557719" y="37960"/>
                  </a:cubicBezTo>
                  <a:lnTo>
                    <a:pt x="1557719" y="711570"/>
                  </a:lnTo>
                  <a:cubicBezTo>
                    <a:pt x="1557719" y="732535"/>
                    <a:pt x="1540723" y="749531"/>
                    <a:pt x="1519758" y="749531"/>
                  </a:cubicBezTo>
                  <a:lnTo>
                    <a:pt x="37960" y="749531"/>
                  </a:lnTo>
                  <a:cubicBezTo>
                    <a:pt x="27893" y="749531"/>
                    <a:pt x="18237" y="745531"/>
                    <a:pt x="11118" y="738412"/>
                  </a:cubicBezTo>
                  <a:cubicBezTo>
                    <a:pt x="3999" y="731293"/>
                    <a:pt x="0" y="721638"/>
                    <a:pt x="0" y="711570"/>
                  </a:cubicBezTo>
                  <a:lnTo>
                    <a:pt x="0" y="37960"/>
                  </a:lnTo>
                  <a:cubicBezTo>
                    <a:pt x="0" y="27893"/>
                    <a:pt x="3999" y="18237"/>
                    <a:pt x="11118" y="11118"/>
                  </a:cubicBezTo>
                  <a:cubicBezTo>
                    <a:pt x="18237" y="3999"/>
                    <a:pt x="27893" y="0"/>
                    <a:pt x="37960" y="0"/>
                  </a:cubicBezTo>
                  <a:close/>
                </a:path>
              </a:pathLst>
            </a:custGeom>
            <a:solidFill>
              <a:srgbClr val="1C84E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57719" cy="787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74161" y="5954309"/>
            <a:ext cx="5914463" cy="160671"/>
            <a:chOff x="0" y="0"/>
            <a:chExt cx="1557719" cy="423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7719" cy="42317"/>
            </a:xfrm>
            <a:custGeom>
              <a:avLst/>
              <a:gdLst/>
              <a:ahLst/>
              <a:cxnLst/>
              <a:rect r="r" b="b" t="t" l="l"/>
              <a:pathLst>
                <a:path h="42317" w="1557719">
                  <a:moveTo>
                    <a:pt x="21158" y="0"/>
                  </a:moveTo>
                  <a:lnTo>
                    <a:pt x="1536560" y="0"/>
                  </a:lnTo>
                  <a:cubicBezTo>
                    <a:pt x="1542172" y="0"/>
                    <a:pt x="1547554" y="2229"/>
                    <a:pt x="1551522" y="6197"/>
                  </a:cubicBezTo>
                  <a:cubicBezTo>
                    <a:pt x="1555490" y="10165"/>
                    <a:pt x="1557719" y="15547"/>
                    <a:pt x="1557719" y="21158"/>
                  </a:cubicBezTo>
                  <a:lnTo>
                    <a:pt x="1557719" y="21158"/>
                  </a:lnTo>
                  <a:cubicBezTo>
                    <a:pt x="1557719" y="32844"/>
                    <a:pt x="1548246" y="42317"/>
                    <a:pt x="1536560" y="42317"/>
                  </a:cubicBezTo>
                  <a:lnTo>
                    <a:pt x="21158" y="42317"/>
                  </a:lnTo>
                  <a:cubicBezTo>
                    <a:pt x="9473" y="42317"/>
                    <a:pt x="0" y="32844"/>
                    <a:pt x="0" y="21158"/>
                  </a:cubicBezTo>
                  <a:lnTo>
                    <a:pt x="0" y="21158"/>
                  </a:lnTo>
                  <a:cubicBezTo>
                    <a:pt x="0" y="9473"/>
                    <a:pt x="9473" y="0"/>
                    <a:pt x="21158" y="0"/>
                  </a:cubicBezTo>
                  <a:close/>
                </a:path>
              </a:pathLst>
            </a:custGeom>
            <a:solidFill>
              <a:srgbClr val="0311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7719" cy="80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96651" y="2735915"/>
            <a:ext cx="8895182" cy="3481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A1F3E"/>
                </a:solidFill>
                <a:latin typeface="Poppins"/>
                <a:ea typeface="Poppins"/>
                <a:cs typeface="Poppins"/>
                <a:sym typeface="Poppins"/>
              </a:rPr>
              <a:t>Based on Bayesian Decision Theory – foundation for Decision Trees, Neural Networks, and EM Algorithm.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A1F3E"/>
                </a:solidFill>
                <a:latin typeface="Poppins"/>
                <a:ea typeface="Poppins"/>
                <a:cs typeface="Poppins"/>
                <a:sym typeface="Poppins"/>
              </a:rPr>
              <a:t>Applications: Statistical Theory and Pattern Recognition.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A1F3E"/>
                </a:solidFill>
                <a:latin typeface="Poppins"/>
                <a:ea typeface="Poppins"/>
                <a:cs typeface="Poppins"/>
                <a:sym typeface="Poppins"/>
              </a:rPr>
              <a:t>Assumption: Features are independent (no correlation).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333313" y="3729781"/>
            <a:ext cx="4796160" cy="1300468"/>
          </a:xfrm>
          <a:custGeom>
            <a:avLst/>
            <a:gdLst/>
            <a:ahLst/>
            <a:cxnLst/>
            <a:rect r="r" b="b" t="t" l="l"/>
            <a:pathLst>
              <a:path h="1300468" w="4796160">
                <a:moveTo>
                  <a:pt x="0" y="0"/>
                </a:moveTo>
                <a:lnTo>
                  <a:pt x="4796160" y="0"/>
                </a:lnTo>
                <a:lnTo>
                  <a:pt x="4796160" y="1300468"/>
                </a:lnTo>
                <a:lnTo>
                  <a:pt x="0" y="1300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1" t="-24346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665744">
            <a:off x="10877031" y="-6392051"/>
            <a:ext cx="7954360" cy="795436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70000"/>
                  </a:srgbClr>
                </a:gs>
                <a:gs pos="100000">
                  <a:srgbClr val="1C84E1">
                    <a:alpha val="70000"/>
                  </a:srgbClr>
                </a:gs>
              </a:gsLst>
              <a:lin ang="0"/>
            </a:gra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519334" y="1238604"/>
            <a:ext cx="464345" cy="46434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0DDFF">
                    <a:alpha val="100000"/>
                  </a:srgbClr>
                </a:gs>
                <a:gs pos="100000">
                  <a:srgbClr val="1C84E1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32547" lIns="32547" bIns="32547" rIns="32547"/>
            <a:lstStyle/>
            <a:p>
              <a:pPr algn="ctr">
                <a:lnSpc>
                  <a:spcPts val="3401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718689" y="6360937"/>
            <a:ext cx="3736244" cy="3709071"/>
          </a:xfrm>
          <a:custGeom>
            <a:avLst/>
            <a:gdLst/>
            <a:ahLst/>
            <a:cxnLst/>
            <a:rect r="r" b="b" t="t" l="l"/>
            <a:pathLst>
              <a:path h="3709071" w="3736244">
                <a:moveTo>
                  <a:pt x="0" y="0"/>
                </a:moveTo>
                <a:lnTo>
                  <a:pt x="3736244" y="0"/>
                </a:lnTo>
                <a:lnTo>
                  <a:pt x="3736244" y="3709071"/>
                </a:lnTo>
                <a:lnTo>
                  <a:pt x="0" y="3709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15993" y="1085850"/>
            <a:ext cx="7628007" cy="82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29"/>
              </a:lnSpc>
            </a:pPr>
            <a:r>
              <a:rPr lang="en-US" sz="5829" b="true">
                <a:solidFill>
                  <a:srgbClr val="031139"/>
                </a:solidFill>
                <a:latin typeface="Poppins Bold"/>
                <a:ea typeface="Poppins Bold"/>
                <a:cs typeface="Poppins Bold"/>
                <a:sym typeface="Poppins Bold"/>
              </a:rPr>
              <a:t>04. Naïve Bayes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74161" y="6826772"/>
            <a:ext cx="11828927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P(c∣x):</a:t>
            </a: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 Posterior probability of class given predictor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P(c): Prior probability of class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P(x∣c): Likelihood of predictor given class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20440"/>
                </a:solidFill>
                <a:latin typeface="Poppins"/>
                <a:ea typeface="Poppins"/>
                <a:cs typeface="Poppins"/>
                <a:sym typeface="Poppins"/>
              </a:rPr>
              <a:t>P(x): Prior probability of predictor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543975" y="9601580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sz="3399">
                <a:solidFill>
                  <a:srgbClr val="031139"/>
                </a:solidFill>
                <a:latin typeface="Poppins"/>
                <a:ea typeface="Poppins"/>
                <a:cs typeface="Poppins"/>
                <a:sym typeface="Poppins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C84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44" y="5884704"/>
            <a:ext cx="2960206" cy="296020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5652" y="6328226"/>
            <a:ext cx="2502799" cy="2196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Problem Solving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Define problem and identify key factors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3960" y="1180661"/>
            <a:ext cx="14663022" cy="1007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18"/>
              </a:lnSpc>
              <a:spcBef>
                <a:spcPct val="0"/>
              </a:spcBef>
            </a:pPr>
            <a:r>
              <a:rPr lang="en-US" sz="6874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System Design and Methodology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20382" y="5894229"/>
            <a:ext cx="2960206" cy="296020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72669" y="6279495"/>
            <a:ext cx="2658657" cy="268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3"/>
              </a:lnSpc>
            </a:pPr>
            <a:r>
              <a:rPr lang="en-US" b="true" sz="3236" spc="-15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 Preprocessing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Clean and prepare analytical dataset</a:t>
            </a:r>
          </a:p>
          <a:p>
            <a:pPr algn="ctr">
              <a:lnSpc>
                <a:spcPts val="3333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6232989" y="5894229"/>
            <a:ext cx="2960206" cy="296020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461692" y="6364985"/>
            <a:ext cx="2502799" cy="2258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Baseline Model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Create logistic regression model</a:t>
            </a:r>
          </a:p>
          <a:p>
            <a:pPr algn="ctr">
              <a:lnSpc>
                <a:spcPts val="3333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9345595" y="5954183"/>
            <a:ext cx="2960206" cy="296020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535907" y="6590981"/>
            <a:ext cx="2579581" cy="1806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Benchmarking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Val</a:t>
            </a: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idate with Random Forest classifier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420101" y="5903754"/>
            <a:ext cx="2960206" cy="296020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2648805" y="6169104"/>
            <a:ext cx="2502799" cy="255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Model</a:t>
            </a:r>
          </a:p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Validation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Test on confusion matrix, or ROC-AUC Curve.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3694" y="2503935"/>
            <a:ext cx="17119002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97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</a:t>
            </a:r>
            <a:r>
              <a:rPr lang="en-US" sz="28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method follows a clear framework to develop a thorough bug prediction model. Each phase builds upon the last, starting with problem definition and culminating in validation. This creates a strong and adaptable solution that works across various software development life cycle models, including Waterfall, Agile, V-Shaped, and Spiral methodologies.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446982" y="5973233"/>
            <a:ext cx="2960206" cy="296020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675686" y="6509175"/>
            <a:ext cx="2502799" cy="255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b="true" sz="3036" spc="-148">
                <a:solidFill>
                  <a:srgbClr val="18191B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K Fold Validation</a:t>
            </a:r>
          </a:p>
          <a:p>
            <a:pPr algn="ctr">
              <a:lnSpc>
                <a:spcPts val="2097"/>
              </a:lnSpc>
            </a:pPr>
          </a:p>
          <a:p>
            <a:pPr algn="ctr">
              <a:lnSpc>
                <a:spcPts val="2921"/>
              </a:lnSpc>
            </a:pPr>
            <a:r>
              <a:rPr lang="en-US" sz="2836" spc="-138">
                <a:solidFill>
                  <a:srgbClr val="18191B"/>
                </a:solidFill>
                <a:latin typeface="Arial MT Pro"/>
                <a:ea typeface="Arial MT Pro"/>
                <a:cs typeface="Arial MT Pro"/>
                <a:sym typeface="Arial MT Pro"/>
              </a:rPr>
              <a:t>Test using K-Fold cross validation</a:t>
            </a:r>
          </a:p>
          <a:p>
            <a:pPr algn="ctr">
              <a:lnSpc>
                <a:spcPts val="2921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582075" y="9592055"/>
            <a:ext cx="705925" cy="69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7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DAG2G22pesg</dc:identifier>
  <dcterms:modified xsi:type="dcterms:W3CDTF">2011-08-01T06:04:30Z</dcterms:modified>
  <cp:revision>1</cp:revision>
  <dc:title>Software_Bug_Prediction_Presentation</dc:title>
</cp:coreProperties>
</file>